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7" d="100"/>
          <a:sy n="77" d="100"/>
        </p:scale>
        <p:origin x="12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072857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03440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019565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373790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472405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1323280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462867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69634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1715026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31994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C9F8D-5F5B-4F33-BA60-8880274E8EE8}" type="datetimeFigureOut">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72715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2C9F8D-5F5B-4F33-BA60-8880274E8EE8}" type="datetimeFigureOut">
              <a:rPr kumimoji="1" lang="ja-JP" altLang="en-US" smtClean="0"/>
              <a:t>2021/8/26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1647888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52"/>
          <p:cNvSpPr txBox="1"/>
          <p:nvPr/>
        </p:nvSpPr>
        <p:spPr>
          <a:xfrm>
            <a:off x="101596" y="894366"/>
            <a:ext cx="6633029" cy="1684810"/>
          </a:xfrm>
          <a:prstGeom prst="rect">
            <a:avLst/>
          </a:prstGeom>
          <a:noFill/>
          <a:ln w="12700">
            <a:solidFill>
              <a:schemeClr val="tx1"/>
            </a:solidFill>
          </a:ln>
        </p:spPr>
        <p:txBody>
          <a:bodyPr wrap="square" tIns="46800" bIns="46800" rtlCol="0" anchor="ctr" anchorCtr="0">
            <a:noAutofit/>
          </a:bodyPr>
          <a:lstStyle/>
          <a:p>
            <a:pPr marL="448310" indent="-448310">
              <a:spcAft>
                <a:spcPts val="0"/>
              </a:spcAft>
            </a:pPr>
            <a:r>
              <a:rPr lang="ja-JP" altLang="en-US"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背景</a:t>
            </a:r>
            <a:r>
              <a:rPr lang="ja-JP" altLang="en-US"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ja-JP" altLang="en-US" sz="120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令和２年９月以降、東京電力柏崎刈羽原子力発電所において重大なテロ対策（核セキュリティ）不備事案が相次いだほか、各原子力事業者の核セキュリティへの取組が不十分であることが明らかとなった。こうした事案が発生した場合に、迅速に規制対応が図られるよう、高い専門性を有した本庁及び原子力規制事務所の職員が常時連携して、核セキュリティ事案の未然防止及び発生時の迅速に事業者を指導・監督できる核セキュリティ検査の抜本的強化が必要である。</a:t>
            </a:r>
            <a:endParaRPr lang="ja-JP" altLang="en-US" sz="12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角丸四角形 4"/>
          <p:cNvSpPr/>
          <p:nvPr/>
        </p:nvSpPr>
        <p:spPr bwMode="auto">
          <a:xfrm>
            <a:off x="101598" y="203751"/>
            <a:ext cx="6633029" cy="534670"/>
          </a:xfrm>
          <a:prstGeom prst="roundRect">
            <a:avLst/>
          </a:prstGeom>
          <a:noFill/>
          <a:ln w="25400" cap="flat" cmpd="sng" algn="ctr">
            <a:solidFill>
              <a:schemeClr val="tx1"/>
            </a:solidFill>
            <a:prstDash val="solid"/>
            <a:round/>
            <a:headEnd type="none" w="med" len="med"/>
            <a:tailEnd type="none" w="med" len="med"/>
          </a:ln>
          <a:effectLst/>
        </p:spPr>
        <p:txBody>
          <a:bodyPr wrap="square" lIns="92598" tIns="46800" rIns="92598" bIns="46800" anchor="ctr">
            <a:noAutofit/>
          </a:bodyPr>
          <a:lstStyle/>
          <a:p>
            <a:pPr algn="ctr">
              <a:spcAft>
                <a:spcPts val="0"/>
              </a:spcAft>
            </a:pPr>
            <a:r>
              <a:rPr lang="ja-JP" altLang="en-US" sz="1600" b="1"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核物質防護検査体制の充実・強化事業</a:t>
            </a:r>
            <a:r>
              <a:rPr lang="ja-JP" sz="16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に</a:t>
            </a:r>
            <a:r>
              <a:rPr lang="ja-JP" sz="1600" b="1"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おけるロジックモデル</a:t>
            </a:r>
            <a:endParaRPr lang="ja-JP" sz="16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6" name="テキスト ボックス 53"/>
          <p:cNvSpPr txBox="1"/>
          <p:nvPr/>
        </p:nvSpPr>
        <p:spPr>
          <a:xfrm>
            <a:off x="101596" y="2744774"/>
            <a:ext cx="6633029" cy="463846"/>
          </a:xfrm>
          <a:prstGeom prst="rect">
            <a:avLst/>
          </a:prstGeom>
          <a:noFill/>
          <a:ln w="12700">
            <a:solidFill>
              <a:schemeClr val="tx1"/>
            </a:solidFill>
          </a:ln>
        </p:spPr>
        <p:txBody>
          <a:bodyPr wrap="square" tIns="46800" bIns="46800" rtlCol="0" anchor="ctr" anchorCtr="0">
            <a:spAutoFit/>
          </a:bodyPr>
          <a:lstStyle/>
          <a:p>
            <a:pPr>
              <a:spcAft>
                <a:spcPts val="0"/>
              </a:spcAft>
            </a:pPr>
            <a:r>
              <a:rPr lang="ja-JP" sz="1200" b="1"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（インプット）</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indent="-540000">
              <a:spcAft>
                <a:spcPts val="0"/>
              </a:spcAft>
            </a:pPr>
            <a:r>
              <a:rPr lang="en-US" altLang="ja-JP"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16.2</a:t>
            </a:r>
            <a:r>
              <a:rPr lang="ja-JP" altLang="en-US"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億円（</a:t>
            </a:r>
            <a:r>
              <a:rPr lang="en-US" altLang="ja-JP"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R4</a:t>
            </a:r>
            <a:r>
              <a:rPr lang="ja-JP" altLang="en-US"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年度新規事業概算要求額）</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979373177"/>
              </p:ext>
            </p:extLst>
          </p:nvPr>
        </p:nvGraphicFramePr>
        <p:xfrm>
          <a:off x="101598" y="3314472"/>
          <a:ext cx="6633027" cy="3114716"/>
        </p:xfrm>
        <a:graphic>
          <a:graphicData uri="http://schemas.openxmlformats.org/drawingml/2006/table">
            <a:tbl>
              <a:tblPr firstRow="1" bandRow="1">
                <a:tableStyleId>{2D5ABB26-0587-4C30-8999-92F81FD0307C}</a:tableStyleId>
              </a:tblPr>
              <a:tblGrid>
                <a:gridCol w="2211009"/>
                <a:gridCol w="2211009"/>
                <a:gridCol w="2211009"/>
              </a:tblGrid>
              <a:tr h="394063">
                <a:tc>
                  <a:txBody>
                    <a:bodyPr/>
                    <a:lstStyle/>
                    <a:p>
                      <a:r>
                        <a:rPr kumimoji="1" lang="ja-JP" altLang="en-US" sz="1200" b="1" dirty="0" smtClean="0">
                          <a:solidFill>
                            <a:schemeClr val="tx1"/>
                          </a:solidFill>
                          <a:latin typeface="游ゴシック" panose="020B0400000000000000" pitchFamily="50" charset="-128"/>
                          <a:ea typeface="游ゴシック" panose="020B0400000000000000" pitchFamily="50" charset="-128"/>
                        </a:rPr>
                        <a:t>（アクティビティ）</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r>
              <a:tr h="485831">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①高機密性情報ネットワークの広域的な接続</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②本庁舎と現場の検査官を一体化する専用端末の配備</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③高度な核物質防護検査に必須な環境整備</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4822">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　核物質防護に関する機密性の高い情報を広域的に使用可能とするために本庁舎内で運用する高機密性情報ネットワークを更新強化し、極めて秘匿性の高い通信基盤を確立する。</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　秘匿性の高い通信基盤で使用する専用端末を本庁舎と原子力規制事務所等（ＰＣ端末）、検査官（モバイル端末）に配備し、検査官が映像、音声、位置情報等を活用しながら本庁舎及び原子力規制事務所等の検査官がリアルタイムで評価する高度な核物質防護検査を実現する。</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　原子力規制事務所等の検査官が核物質防護検査を日常的に実施するために必要な事務所の防護対策（盗聴防止措置、監視カメラ、高機密書類保管庫等）を行う。また、一層の検査能力の高度化のため、最新のテロ手法やその影響等などのノウハウも吸収すべく国内外の核物質防護関連の民間研修の受講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テキスト ボックス 53"/>
          <p:cNvSpPr txBox="1"/>
          <p:nvPr/>
        </p:nvSpPr>
        <p:spPr>
          <a:xfrm>
            <a:off x="101596" y="9276075"/>
            <a:ext cx="6633029" cy="463846"/>
          </a:xfrm>
          <a:prstGeom prst="rect">
            <a:avLst/>
          </a:prstGeom>
          <a:noFill/>
          <a:ln w="12700">
            <a:solidFill>
              <a:schemeClr val="tx1"/>
            </a:solidFill>
          </a:ln>
        </p:spPr>
        <p:txBody>
          <a:bodyPr wrap="square" tIns="46800" bIns="46800" rtlCol="0" anchor="ctr" anchorCtr="0">
            <a:spAutoFit/>
          </a:bodyPr>
          <a:lstStyle/>
          <a:p>
            <a:pPr>
              <a:spcAft>
                <a:spcPts val="0"/>
              </a:spcAft>
            </a:pPr>
            <a:r>
              <a:rPr 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政策目的</a:t>
            </a:r>
            <a:r>
              <a:rPr 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180000" indent="-540000">
              <a:spcAft>
                <a:spcPts val="0"/>
              </a:spcAft>
            </a:pPr>
            <a:r>
              <a:rPr lang="ja-JP" altLang="en-US"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原子力に対する確かな規制を通じて、人と環境を守る</a:t>
            </a:r>
            <a:endParaRPr lang="ja-JP" altLang="en-US" sz="12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4" name="テキスト ボックス 53"/>
          <p:cNvSpPr txBox="1"/>
          <p:nvPr/>
        </p:nvSpPr>
        <p:spPr>
          <a:xfrm>
            <a:off x="101595" y="6659413"/>
            <a:ext cx="6633029" cy="648512"/>
          </a:xfrm>
          <a:prstGeom prst="rect">
            <a:avLst/>
          </a:prstGeom>
          <a:noFill/>
          <a:ln w="12700">
            <a:solidFill>
              <a:schemeClr val="tx1"/>
            </a:solidFill>
          </a:ln>
        </p:spPr>
        <p:txBody>
          <a:bodyPr wrap="square" tIns="46800" bIns="46800" rtlCol="0" anchor="ctr" anchorCtr="0">
            <a:spAutoFit/>
          </a:bodyPr>
          <a:lstStyle/>
          <a:p>
            <a:pPr>
              <a:spcAft>
                <a:spcPts val="0"/>
              </a:spcAft>
            </a:pPr>
            <a:r>
              <a:rPr lang="ja-JP" sz="1200" b="1" kern="12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200" b="1" kern="1200" dirty="0" smtClean="0">
                <a:effectLst/>
                <a:latin typeface="游ゴシック" panose="020B0400000000000000" pitchFamily="50" charset="-128"/>
                <a:ea typeface="游ゴシック" panose="020B0400000000000000" pitchFamily="50" charset="-128"/>
                <a:cs typeface="Times New Roman" panose="02020603050405020304" pitchFamily="18" charset="0"/>
              </a:rPr>
              <a:t>アウトプット</a:t>
            </a:r>
            <a:r>
              <a:rPr lang="ja-JP" sz="1200" b="1" kern="12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200" b="1" dirty="0">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1200" dirty="0">
                <a:latin typeface="游ゴシック" panose="020B0400000000000000" pitchFamily="50" charset="-128"/>
                <a:ea typeface="游ゴシック" panose="020B0400000000000000" pitchFamily="50" charset="-128"/>
                <a:cs typeface="Times New Roman" panose="02020603050405020304" pitchFamily="18" charset="0"/>
              </a:rPr>
              <a:t>日常的に地方に配属されている</a:t>
            </a:r>
            <a:r>
              <a:rPr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検査官が検査を行える環境及び本庁と地方の円滑な連携を行える環境の構築並びに最新のテロ手法等への知見を得る等の検査能力の向上。</a:t>
            </a:r>
            <a:endParaRPr lang="en-US" altLang="ja-JP" sz="1200" dirty="0" smtClean="0">
              <a:latin typeface="游ゴシック" panose="020B0400000000000000" pitchFamily="50" charset="-128"/>
              <a:ea typeface="游ゴシック" panose="020B0400000000000000" pitchFamily="50" charset="-128"/>
              <a:cs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648732169"/>
              </p:ext>
            </p:extLst>
          </p:nvPr>
        </p:nvGraphicFramePr>
        <p:xfrm>
          <a:off x="101595" y="7463417"/>
          <a:ext cx="6633030" cy="1582433"/>
        </p:xfrm>
        <a:graphic>
          <a:graphicData uri="http://schemas.openxmlformats.org/drawingml/2006/table">
            <a:tbl>
              <a:tblPr firstRow="1" bandRow="1">
                <a:tableStyleId>{2D5ABB26-0587-4C30-8999-92F81FD0307C}</a:tableStyleId>
              </a:tblPr>
              <a:tblGrid>
                <a:gridCol w="3265720"/>
                <a:gridCol w="3367310"/>
              </a:tblGrid>
              <a:tr h="425469">
                <a:tc>
                  <a:txBody>
                    <a:bodyPr/>
                    <a:lstStyle/>
                    <a:p>
                      <a:r>
                        <a:rPr kumimoji="1" lang="ja-JP" altLang="en-US" sz="1200" b="1" dirty="0" smtClean="0">
                          <a:solidFill>
                            <a:schemeClr val="tx1"/>
                          </a:solidFill>
                          <a:latin typeface="游ゴシック" panose="020B0400000000000000" pitchFamily="50" charset="-128"/>
                          <a:ea typeface="游ゴシック" panose="020B0400000000000000" pitchFamily="50" charset="-128"/>
                        </a:rPr>
                        <a:t>（アウトカム）</a:t>
                      </a: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r>
              <a:tr h="460278">
                <a:tc>
                  <a:txBody>
                    <a:bodyPr/>
                    <a:lstStyle/>
                    <a:p>
                      <a:pPr marL="0" indent="0" algn="l">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核物質防護に係る検査等の厳格な実施</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地方事務所の活用による審査・検査体制の充実</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96686">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・原子力発電所等における特定核燃料物質の盗取及び妨害破壊行為による同物質の漏えい事象の件数</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・核物質防護規定の審査の数</a:t>
                      </a:r>
                      <a:endParaRPr lang="en-US" altLang="ja-JP" sz="1200" dirty="0" smtClean="0">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dirty="0" smtClean="0">
                          <a:latin typeface="游ゴシック" panose="020B0400000000000000" pitchFamily="50" charset="-128"/>
                          <a:ea typeface="游ゴシック" panose="020B0400000000000000" pitchFamily="50" charset="-128"/>
                          <a:cs typeface="ＭＳ Ｐゴシック" panose="020B0600070205080204" pitchFamily="50" charset="-128"/>
                        </a:rPr>
                        <a:t>・核物質防護に係る検査の件数</a:t>
                      </a:r>
                      <a:endParaRPr lang="en-US" altLang="ja-JP" sz="1200" dirty="0" smtClean="0">
                        <a:latin typeface="游ゴシック" panose="020B0400000000000000" pitchFamily="50" charset="-128"/>
                        <a:ea typeface="游ゴシック" panose="020B0400000000000000" pitchFamily="50" charset="-128"/>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85516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1013</TotalTime>
  <Words>156</Words>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游ゴシック</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2021-08-26T01:55:44Z</cp:lastPrinted>
  <dcterms:created xsi:type="dcterms:W3CDTF">2021-04-16T02:29:58Z</dcterms:created>
  <dcterms:modified xsi:type="dcterms:W3CDTF">2021-08-26T03:04:02Z</dcterms:modified>
</cp:coreProperties>
</file>