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81" d="100"/>
          <a:sy n="81" d="100"/>
        </p:scale>
        <p:origin x="29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072857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03440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01956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37379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472405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323280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46286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269634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71502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31994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C9F8D-5F5B-4F33-BA60-8880274E8EE8}"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372715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2C9F8D-5F5B-4F33-BA60-8880274E8EE8}" type="datetimeFigureOut">
              <a:rPr kumimoji="1" lang="ja-JP" altLang="en-US" smtClean="0"/>
              <a:t>2021/9/7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EB04ABA-02A6-4B21-B82D-17BAF2AC1908}" type="slidenum">
              <a:rPr kumimoji="1" lang="ja-JP" altLang="en-US" smtClean="0"/>
              <a:t>‹#›</a:t>
            </a:fld>
            <a:endParaRPr kumimoji="1" lang="ja-JP" altLang="en-US"/>
          </a:p>
        </p:txBody>
      </p:sp>
    </p:spTree>
    <p:extLst>
      <p:ext uri="{BB962C8B-B14F-4D97-AF65-F5344CB8AC3E}">
        <p14:creationId xmlns:p14="http://schemas.microsoft.com/office/powerpoint/2010/main" val="1647888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52"/>
          <p:cNvSpPr txBox="1"/>
          <p:nvPr/>
        </p:nvSpPr>
        <p:spPr>
          <a:xfrm>
            <a:off x="101596" y="1084366"/>
            <a:ext cx="6633029" cy="1800000"/>
          </a:xfrm>
          <a:prstGeom prst="rect">
            <a:avLst/>
          </a:prstGeom>
          <a:noFill/>
          <a:ln w="12700">
            <a:solidFill>
              <a:schemeClr val="tx1"/>
            </a:solidFill>
          </a:ln>
        </p:spPr>
        <p:txBody>
          <a:bodyPr wrap="square" tIns="46800" bIns="46800" rtlCol="0" anchor="ctr" anchorCtr="0">
            <a:noAutofit/>
          </a:bodyPr>
          <a:lstStyle/>
          <a:p>
            <a:pPr marL="448310" indent="-448310">
              <a:spcAft>
                <a:spcPts val="0"/>
              </a:spcAft>
            </a:pP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背景</a:t>
            </a: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東京</a:t>
            </a: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電力株式会社福島</a:t>
            </a:r>
            <a:r>
              <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第一原子力発電所事故</a:t>
            </a: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から</a:t>
            </a:r>
            <a:r>
              <a:rPr lang="en-US" altLang="ja-JP"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10</a:t>
            </a: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年</a:t>
            </a:r>
            <a:r>
              <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が経過し、追加的な調査・分析結果を「東京電力福島第一原子力発電所事故の調査分析に係る中間取りまとめ」として発行しました。今回の調査・分析により得られた最新知見を規制に取り入れることが急務となります</a:t>
            </a: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altLang="en-US" sz="1200" dirty="0">
                <a:latin typeface="游ゴシック" panose="020B0400000000000000" pitchFamily="50" charset="-128"/>
                <a:ea typeface="游ゴシック" panose="020B0400000000000000" pitchFamily="50" charset="-128"/>
                <a:cs typeface="ＭＳ Ｐゴシック" panose="020B0600070205080204" pitchFamily="50" charset="-128"/>
              </a:rPr>
              <a:t>福島第一原子力発電所事故の教訓を踏まえ、放射性物質の放出を低減するフィルタ・ベントが設置されます。現行の防護措置（避難、屋内待避等）を判断する基準では、フィルタ・ベント等を用いた管理放出シナリオが考慮されていないため見直しが必要です。また、福島第一原子力発電所事故の教訓から不要な避難による住民への過大な負荷、避難中の被ばくを防ぐことが求められます。</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5" name="角丸四角形 4"/>
          <p:cNvSpPr/>
          <p:nvPr/>
        </p:nvSpPr>
        <p:spPr bwMode="auto">
          <a:xfrm>
            <a:off x="101598" y="203751"/>
            <a:ext cx="6633029" cy="791388"/>
          </a:xfrm>
          <a:prstGeom prst="roundRect">
            <a:avLst/>
          </a:prstGeom>
          <a:noFill/>
          <a:ln w="25400" cap="flat" cmpd="sng" algn="ctr">
            <a:solidFill>
              <a:schemeClr val="tx1"/>
            </a:solidFill>
            <a:prstDash val="solid"/>
            <a:round/>
            <a:headEnd type="none" w="med" len="med"/>
            <a:tailEnd type="none" w="med" len="med"/>
          </a:ln>
          <a:effectLst/>
        </p:spPr>
        <p:txBody>
          <a:bodyPr wrap="square" lIns="92598" tIns="46800" rIns="92598" bIns="46800" anchor="ctr">
            <a:noAutofit/>
          </a:bodyPr>
          <a:lstStyle/>
          <a:p>
            <a:pPr algn="ctr">
              <a:spcAft>
                <a:spcPts val="0"/>
              </a:spcAft>
            </a:pPr>
            <a:r>
              <a:rPr lang="ja-JP" altLang="en-US" sz="1600" b="1"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シビアアクシデント時の放射性物質放出に係る規制高度化研究</a:t>
            </a:r>
            <a:r>
              <a:rPr lang="ja-JP" altLang="en-US" sz="1600" b="1"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事業（東京電力福島第一原子力原子力発電所事故分析結果の反映）</a:t>
            </a:r>
            <a:endParaRPr lang="en-US" altLang="ja-JP" sz="1600" b="1"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ctr">
              <a:spcAft>
                <a:spcPts val="0"/>
              </a:spcAft>
            </a:pPr>
            <a:r>
              <a:rPr lang="ja-JP" sz="1600" b="1" kern="120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に</a:t>
            </a:r>
            <a:r>
              <a:rPr lang="ja-JP" sz="1600" b="1"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おけるロジックモデル</a:t>
            </a:r>
            <a:endParaRPr lang="ja-JP" sz="16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6" name="テキスト ボックス 53"/>
          <p:cNvSpPr txBox="1"/>
          <p:nvPr/>
        </p:nvSpPr>
        <p:spPr>
          <a:xfrm>
            <a:off x="101596" y="2973593"/>
            <a:ext cx="6633029" cy="463846"/>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（インプット）</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indent="-540000">
              <a:spcAft>
                <a:spcPts val="0"/>
              </a:spcAft>
            </a:pPr>
            <a:r>
              <a:rPr lang="en-US" altLang="ja-JP"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10.3</a:t>
            </a:r>
            <a:r>
              <a:rPr lang="ja-JP" altLang="en-US"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億円（</a:t>
            </a:r>
            <a:r>
              <a:rPr lang="en-US" altLang="ja-JP"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R4</a:t>
            </a:r>
            <a:r>
              <a:rPr lang="ja-JP" altLang="en-US" sz="1200"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年度新規事業概算要求額）</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61476474"/>
              </p:ext>
            </p:extLst>
          </p:nvPr>
        </p:nvGraphicFramePr>
        <p:xfrm>
          <a:off x="101595" y="3440051"/>
          <a:ext cx="6633028" cy="2565400"/>
        </p:xfrm>
        <a:graphic>
          <a:graphicData uri="http://schemas.openxmlformats.org/drawingml/2006/table">
            <a:tbl>
              <a:tblPr firstRow="1" bandRow="1">
                <a:tableStyleId>{2D5ABB26-0587-4C30-8999-92F81FD0307C}</a:tableStyleId>
              </a:tblPr>
              <a:tblGrid>
                <a:gridCol w="3316514"/>
                <a:gridCol w="3316514"/>
              </a:tblGrid>
              <a:tr h="370840">
                <a:tc>
                  <a:txBody>
                    <a:bodyPr/>
                    <a:lstStyle/>
                    <a:p>
                      <a:r>
                        <a:rPr kumimoji="1" lang="ja-JP" altLang="en-US" sz="1200" b="1" dirty="0" smtClean="0">
                          <a:solidFill>
                            <a:schemeClr val="tx1"/>
                          </a:solidFill>
                          <a:latin typeface="游ゴシック" panose="020B0400000000000000" pitchFamily="50" charset="-128"/>
                          <a:ea typeface="游ゴシック" panose="020B0400000000000000" pitchFamily="50" charset="-128"/>
                        </a:rPr>
                        <a:t>（アクティビティ）</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r>
              <a:tr h="370840">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福島第一原子力発電所事故の教訓を規制要件化するために活用する知見の整備</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実効的な防護措置の枠組みを構築するために活用する知見の整備</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70840">
                <a:tc>
                  <a:txBody>
                    <a:bodyPr/>
                    <a:lstStyle/>
                    <a:p>
                      <a:pPr marL="171450" indent="-171450">
                        <a:buFont typeface="Arial" panose="020B0604020202020204" pitchFamily="34" charset="0"/>
                        <a:buChar char="•"/>
                      </a:pPr>
                      <a:r>
                        <a:rPr kumimoji="1" lang="ja-JP" altLang="en-US" sz="1200" dirty="0" smtClean="0">
                          <a:solidFill>
                            <a:schemeClr val="tx1"/>
                          </a:solidFill>
                          <a:latin typeface="游ゴシック" panose="020B0400000000000000" pitchFamily="50" charset="-128"/>
                          <a:ea typeface="游ゴシック" panose="020B0400000000000000" pitchFamily="50" charset="-128"/>
                        </a:rPr>
                        <a:t>事故の再発防止のために、水素爆発、放射性物質の放出等に係る調査、実験、評価手法の整備等を行い、事故の調査・分析から得られた課題について更なる規制要件化の要否を検討する上で必要な技術的知見を取得する。</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ja-JP" altLang="en-US" sz="1200" dirty="0" smtClean="0">
                          <a:solidFill>
                            <a:schemeClr val="tx1"/>
                          </a:solidFill>
                          <a:latin typeface="游ゴシック" panose="020B0400000000000000" pitchFamily="50" charset="-128"/>
                          <a:ea typeface="游ゴシック" panose="020B0400000000000000" pitchFamily="50" charset="-128"/>
                        </a:rPr>
                        <a:t>避難等の判断基準の適切性を確認するための知見として現実的なプラント内の挙動や放射性物質の環境への放出等の情報を整備するとともに、判断に必要な技術的知見を取得する。また、人と環境への影響を評価する手法を高度化し、避難、屋内退避、安定ヨウ素剤服用等について、より実効的な枠組みを検討するための技術的知見を取得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53"/>
          <p:cNvSpPr txBox="1"/>
          <p:nvPr/>
        </p:nvSpPr>
        <p:spPr>
          <a:xfrm>
            <a:off x="101596" y="9276075"/>
            <a:ext cx="6633029" cy="463846"/>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政策目的</a:t>
            </a:r>
            <a:r>
              <a:rPr lang="ja-JP" sz="1200" b="1" kern="12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180000" indent="-540000">
              <a:spcAft>
                <a:spcPts val="0"/>
              </a:spcAft>
            </a:pPr>
            <a:r>
              <a:rPr lang="ja-JP" altLang="en-US" sz="12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原子力に対する確かな規制を通じて、人と環境を守る</a:t>
            </a:r>
            <a:endParaRPr lang="ja-JP" altLang="en-US" sz="12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2500499073"/>
              </p:ext>
            </p:extLst>
          </p:nvPr>
        </p:nvGraphicFramePr>
        <p:xfrm>
          <a:off x="101596" y="7233318"/>
          <a:ext cx="6633027" cy="1833880"/>
        </p:xfrm>
        <a:graphic>
          <a:graphicData uri="http://schemas.openxmlformats.org/drawingml/2006/table">
            <a:tbl>
              <a:tblPr firstRow="1" bandRow="1">
                <a:tableStyleId>{2D5ABB26-0587-4C30-8999-92F81FD0307C}</a:tableStyleId>
              </a:tblPr>
              <a:tblGrid>
                <a:gridCol w="2211009"/>
                <a:gridCol w="2211009"/>
                <a:gridCol w="2211009"/>
              </a:tblGrid>
              <a:tr h="370840">
                <a:tc>
                  <a:txBody>
                    <a:bodyPr/>
                    <a:lstStyle/>
                    <a:p>
                      <a:r>
                        <a:rPr kumimoji="1" lang="ja-JP" altLang="en-US" sz="1200" b="1" dirty="0" smtClean="0">
                          <a:solidFill>
                            <a:schemeClr val="tx1"/>
                          </a:solidFill>
                          <a:latin typeface="游ゴシック" panose="020B0400000000000000" pitchFamily="50" charset="-128"/>
                          <a:ea typeface="游ゴシック" panose="020B0400000000000000" pitchFamily="50" charset="-128"/>
                        </a:rPr>
                        <a:t>（アウトカム）</a:t>
                      </a: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r>
              <a:tr h="370840">
                <a:tc>
                  <a:txBody>
                    <a:bodyPr/>
                    <a:lstStyle/>
                    <a:p>
                      <a:pPr marL="0" indent="0" algn="l">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測定指標</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福島第一原子力発電所事故の教訓を規制要件化するための活用</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実効的な防護措置の枠組みを構築するための活用</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70840">
                <a:tc>
                  <a:txBody>
                    <a:bodyPr/>
                    <a:lstStyle/>
                    <a:p>
                      <a:pPr marL="0" indent="0">
                        <a:buFont typeface="Arial" panose="020B0604020202020204" pitchFamily="34" charset="0"/>
                        <a:buNone/>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安全研究等の成果を規制基準等の策定、見直しに用いた件数</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ja-JP" altLang="en-US" sz="1200" dirty="0" smtClean="0">
                          <a:solidFill>
                            <a:schemeClr val="tx1"/>
                          </a:solidFill>
                          <a:latin typeface="游ゴシック" panose="020B0400000000000000" pitchFamily="50" charset="-128"/>
                          <a:ea typeface="游ゴシック" panose="020B0400000000000000" pitchFamily="50" charset="-128"/>
                        </a:rPr>
                        <a:t>更なる規制要件化の要否の判断に活用</a:t>
                      </a:r>
                      <a:endParaRPr kumimoji="1" lang="en-US" altLang="ja-JP" sz="1200" dirty="0" smtClean="0">
                        <a:solidFill>
                          <a:schemeClr val="tx1"/>
                        </a:solidFill>
                        <a:latin typeface="游ゴシック" panose="020B0400000000000000" pitchFamily="50" charset="-128"/>
                        <a:ea typeface="游ゴシック" panose="020B0400000000000000" pitchFamily="50" charset="-128"/>
                      </a:endParaRPr>
                    </a:p>
                    <a:p>
                      <a:pPr marL="171450" indent="-171450">
                        <a:buFont typeface="Arial" panose="020B0604020202020204" pitchFamily="34" charset="0"/>
                        <a:buChar char="•"/>
                      </a:pPr>
                      <a:r>
                        <a:rPr kumimoji="1" lang="ja-JP" altLang="en-US" sz="1200" dirty="0" smtClean="0">
                          <a:solidFill>
                            <a:schemeClr val="tx1"/>
                          </a:solidFill>
                          <a:latin typeface="游ゴシック" panose="020B0400000000000000" pitchFamily="50" charset="-128"/>
                          <a:ea typeface="游ゴシック" panose="020B0400000000000000" pitchFamily="50" charset="-128"/>
                        </a:rPr>
                        <a:t>規制基準類の技術的根拠として活用</a:t>
                      </a:r>
                      <a:endParaRPr kumimoji="1" lang="en-US" altLang="ja-JP" sz="1200" dirty="0" smtClean="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ja-JP" altLang="en-US" sz="1200" dirty="0" smtClean="0">
                          <a:solidFill>
                            <a:schemeClr val="tx1"/>
                          </a:solidFill>
                          <a:latin typeface="游ゴシック" panose="020B0400000000000000" pitchFamily="50" charset="-128"/>
                          <a:ea typeface="游ゴシック" panose="020B0400000000000000" pitchFamily="50" charset="-128"/>
                        </a:rPr>
                        <a:t>実効的な避難等の実施を判断するために必要な防護措置の枠組みの構築</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53"/>
          <p:cNvSpPr txBox="1"/>
          <p:nvPr/>
        </p:nvSpPr>
        <p:spPr>
          <a:xfrm>
            <a:off x="101595" y="6257963"/>
            <a:ext cx="6633029" cy="833178"/>
          </a:xfrm>
          <a:prstGeom prst="rect">
            <a:avLst/>
          </a:prstGeom>
          <a:noFill/>
          <a:ln w="12700">
            <a:solidFill>
              <a:schemeClr val="tx1"/>
            </a:solidFill>
          </a:ln>
        </p:spPr>
        <p:txBody>
          <a:bodyPr wrap="square" tIns="46800" bIns="46800" rtlCol="0" anchor="ctr" anchorCtr="0">
            <a:spAutoFit/>
          </a:bodyPr>
          <a:lstStyle/>
          <a:p>
            <a:pPr>
              <a:spcAft>
                <a:spcPts val="0"/>
              </a:spcAft>
            </a:pPr>
            <a:r>
              <a:rPr lang="ja-JP"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アウトプット</a:t>
            </a:r>
            <a:r>
              <a:rPr lang="ja-JP" sz="1200" b="1" kern="12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171450" indent="-171450">
              <a:buFont typeface="Arial" panose="020B0604020202020204" pitchFamily="34" charset="0"/>
              <a:buChar char="•"/>
            </a:pPr>
            <a:r>
              <a:rPr lang="ja-JP" altLang="en-US" sz="1200" dirty="0">
                <a:latin typeface="游ゴシック" panose="020B0400000000000000" pitchFamily="50" charset="-128"/>
                <a:ea typeface="游ゴシック" panose="020B0400000000000000" pitchFamily="50" charset="-128"/>
                <a:cs typeface="Times New Roman" panose="02020603050405020304" pitchFamily="18" charset="0"/>
              </a:rPr>
              <a:t>原子炉施設のシビアアクシデントに関する試験、解析及び調査の作業から知見を取得する</a:t>
            </a:r>
            <a:endParaRPr lang="en-US" altLang="ja-JP" sz="1200" dirty="0">
              <a:latin typeface="游ゴシック" panose="020B0400000000000000" pitchFamily="50" charset="-128"/>
              <a:ea typeface="游ゴシック" panose="020B0400000000000000" pitchFamily="50" charset="-128"/>
              <a:cs typeface="Times New Roman" panose="02020603050405020304" pitchFamily="18" charset="0"/>
            </a:endParaRPr>
          </a:p>
          <a:p>
            <a:pPr marL="171450" indent="-171450">
              <a:spcAft>
                <a:spcPts val="0"/>
              </a:spcAft>
              <a:buFont typeface="Arial" panose="020B0604020202020204" pitchFamily="34" charset="0"/>
              <a:buChar char="•"/>
            </a:pPr>
            <a:r>
              <a:rPr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規制</a:t>
            </a:r>
            <a:r>
              <a:rPr lang="ja-JP" altLang="en-US" sz="1200" dirty="0">
                <a:latin typeface="游ゴシック" panose="020B0400000000000000" pitchFamily="50" charset="-128"/>
                <a:ea typeface="游ゴシック" panose="020B0400000000000000" pitchFamily="50" charset="-128"/>
                <a:cs typeface="Times New Roman" panose="02020603050405020304" pitchFamily="18" charset="0"/>
              </a:rPr>
              <a:t>に活用する観点から安全研究等を通じて蓄積された技術的知見を</a:t>
            </a:r>
            <a:r>
              <a:rPr lang="en-US" altLang="ja-JP" sz="1200" dirty="0">
                <a:latin typeface="游ゴシック" panose="020B0400000000000000" pitchFamily="50" charset="-128"/>
                <a:ea typeface="游ゴシック" panose="020B0400000000000000" pitchFamily="50" charset="-128"/>
                <a:cs typeface="Times New Roman" panose="02020603050405020304" pitchFamily="18" charset="0"/>
              </a:rPr>
              <a:t>NRA</a:t>
            </a:r>
            <a:r>
              <a:rPr lang="ja-JP" altLang="en-US" sz="1200" dirty="0">
                <a:latin typeface="游ゴシック" panose="020B0400000000000000" pitchFamily="50" charset="-128"/>
                <a:ea typeface="游ゴシック" panose="020B0400000000000000" pitchFamily="50" charset="-128"/>
                <a:cs typeface="Times New Roman" panose="02020603050405020304" pitchFamily="18" charset="0"/>
              </a:rPr>
              <a:t>技術報告並びに査読のある論文誌及び国際会議のプロシーディングスで</a:t>
            </a:r>
            <a:r>
              <a:rPr lang="ja-JP" altLang="en-US" sz="1200" dirty="0" smtClean="0">
                <a:latin typeface="游ゴシック" panose="020B0400000000000000" pitchFamily="50" charset="-128"/>
                <a:ea typeface="游ゴシック" panose="020B0400000000000000" pitchFamily="50" charset="-128"/>
                <a:cs typeface="Times New Roman" panose="02020603050405020304" pitchFamily="18" charset="0"/>
              </a:rPr>
              <a:t>公表する</a:t>
            </a:r>
            <a:endParaRPr lang="en-US" altLang="ja-JP" sz="1200" dirty="0" smtClean="0">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85516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786</TotalTime>
  <Words>545</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游ゴシック</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西村 健</dc:creator>
  <cp:lastModifiedBy>西村 健</cp:lastModifiedBy>
  <cp:revision>1</cp:revision>
  <cp:lastPrinted>2021-04-22T08:44:31Z</cp:lastPrinted>
  <dcterms:created xsi:type="dcterms:W3CDTF">2021-04-16T02:29:58Z</dcterms:created>
  <dcterms:modified xsi:type="dcterms:W3CDTF">2021-09-07T04:34:28Z</dcterms:modified>
</cp:coreProperties>
</file>