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3"/>
  </p:notesMasterIdLst>
  <p:sldIdLst>
    <p:sldId id="4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8D"/>
    <a:srgbClr val="C6C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203" autoAdjust="0"/>
  </p:normalViewPr>
  <p:slideViewPr>
    <p:cSldViewPr snapToGrid="0">
      <p:cViewPr varScale="1">
        <p:scale>
          <a:sx n="61" d="100"/>
          <a:sy n="61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3DD9730-736D-47F8-AC02-98F3D2B0912A}" type="datetimeFigureOut">
              <a:rPr kumimoji="1" lang="ja-JP" altLang="en-US" smtClean="0"/>
              <a:pPr/>
              <a:t>2020/12/25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4" tIns="45857" rIns="91714" bIns="4585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714" tIns="45857" rIns="91714" bIns="45857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7FF7E60-B4E2-44B1-87FE-F9CDED337E3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633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32F0-A705-48E1-A359-195160EA8DD2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8EBD79B-A726-4773-80E2-3C00E2AFA7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2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569-CA79-4C6F-858A-4378F35ADFFD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8EBD79B-A726-4773-80E2-3C00E2AFA7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531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AE5-1647-400D-89B9-2BE6E0F8107E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8EBD79B-A726-4773-80E2-3C00E2AFA7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155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137" y="2524125"/>
            <a:ext cx="8561726" cy="3652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" name="日付プレースホルダー 13">
            <a:extLst>
              <a:ext uri="{FF2B5EF4-FFF2-40B4-BE49-F238E27FC236}">
                <a16:creationId xmlns="" xmlns:a16="http://schemas.microsoft.com/office/drawing/2014/main" id="{AF0F97A3-38EE-47E1-8A2B-99215F269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1BB5-3F71-44AD-9D4E-73F3D4AC1009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15" name="フッター プレースホルダー 14">
            <a:extLst>
              <a:ext uri="{FF2B5EF4-FFF2-40B4-BE49-F238E27FC236}">
                <a16:creationId xmlns="" xmlns:a16="http://schemas.microsoft.com/office/drawing/2014/main" id="{ED60A709-A297-421A-B38F-0713DD664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="" xmlns:a16="http://schemas.microsoft.com/office/drawing/2014/main" id="{8053C2E0-B2AD-4050-B12E-C5C8D9B57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6FE5-6D0C-4E95-9E33-1DAC57E9ADF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059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EB91-DBAB-4665-8C1C-8F79E8D62C01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8EBD79B-A726-4773-80E2-3C00E2AFA7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870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5DB3-F450-4742-B72A-F4FD92B2D0E2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71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8FF-4EC4-4EE6-9840-3CE7047582B5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8EBD79B-A726-4773-80E2-3C00E2AFA7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664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673-5435-4E26-88C4-ADB484C82A21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8EBD79B-A726-4773-80E2-3C00E2AFA7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307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B22B-6743-4C7D-82CC-4A766849C439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8EBD79B-A726-4773-80E2-3C00E2AFA7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067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26F3-8830-4B5D-9287-15D55F3D403E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8EBD79B-A726-4773-80E2-3C00E2AFA7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880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7BA-8C8A-4127-82DB-1EAE3B802D6D}" type="datetime1">
              <a:rPr kumimoji="1" lang="ja-JP" altLang="en-US" smtClean="0"/>
              <a:t>2020/12/25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8EBD79B-A726-4773-80E2-3C00E2AFA7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798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7755978-EA3F-4B27-8971-F6C7881D6A17}" type="datetime1">
              <a:rPr kumimoji="1" lang="ja-JP" altLang="en-US" smtClean="0"/>
              <a:pPr/>
              <a:t>2020/12/25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FE1F1980-A283-40B9-AB43-AEC6ADBB4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9D16FE5-6D0C-4E95-9E33-1DAC57E9ADF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97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0">
            <a:extLst>
              <a:ext uri="{FF2B5EF4-FFF2-40B4-BE49-F238E27FC236}">
                <a16:creationId xmlns="" xmlns:a16="http://schemas.microsoft.com/office/drawing/2014/main" id="{42B08311-DE47-4568-B201-0DF0282ED4FF}"/>
              </a:ext>
            </a:extLst>
          </p:cNvPr>
          <p:cNvSpPr/>
          <p:nvPr/>
        </p:nvSpPr>
        <p:spPr>
          <a:xfrm>
            <a:off x="301669" y="975707"/>
            <a:ext cx="8541507" cy="0"/>
          </a:xfrm>
          <a:custGeom>
            <a:avLst/>
            <a:gdLst/>
            <a:ahLst/>
            <a:cxnLst/>
            <a:rect l="l" t="t" r="r" b="b"/>
            <a:pathLst>
              <a:path w="6804025">
                <a:moveTo>
                  <a:pt x="0" y="0"/>
                </a:moveTo>
                <a:lnTo>
                  <a:pt x="6803816" y="0"/>
                </a:lnTo>
              </a:path>
            </a:pathLst>
          </a:custGeom>
          <a:ln w="64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object 11">
            <a:extLst>
              <a:ext uri="{FF2B5EF4-FFF2-40B4-BE49-F238E27FC236}">
                <a16:creationId xmlns="" xmlns:a16="http://schemas.microsoft.com/office/drawing/2014/main" id="{6D9E457F-D91D-4A51-8782-A7A49B7D93AE}"/>
              </a:ext>
            </a:extLst>
          </p:cNvPr>
          <p:cNvSpPr txBox="1"/>
          <p:nvPr/>
        </p:nvSpPr>
        <p:spPr>
          <a:xfrm>
            <a:off x="291137" y="290002"/>
            <a:ext cx="8541507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pc="1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</a:t>
            </a:r>
            <a:r>
              <a:rPr spc="1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pc="1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情報システムの要件</a:t>
            </a:r>
            <a:endParaRPr spc="1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en-US" altLang="ja-JP" spc="1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</a:t>
            </a:r>
            <a:r>
              <a:rPr spc="1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en-US" altLang="ja-JP" spc="1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</a:t>
            </a:r>
            <a:r>
              <a:rPr spc="1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pc="1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利用者機能</a:t>
            </a:r>
            <a:endParaRPr spc="1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コンテンツ プレースホルダー 9">
            <a:extLst>
              <a:ext uri="{FF2B5EF4-FFF2-40B4-BE49-F238E27FC236}">
                <a16:creationId xmlns="" xmlns:a16="http://schemas.microsoft.com/office/drawing/2014/main" id="{7EEC04F2-002C-4388-82AA-F2BDD9E26B76}"/>
              </a:ext>
            </a:extLst>
          </p:cNvPr>
          <p:cNvSpPr txBox="1">
            <a:spLocks/>
          </p:cNvSpPr>
          <p:nvPr/>
        </p:nvSpPr>
        <p:spPr>
          <a:xfrm>
            <a:off x="291137" y="1107415"/>
            <a:ext cx="8561726" cy="332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b="1" dirty="0"/>
              <a:t>× × × × ×</a:t>
            </a:r>
            <a:r>
              <a:rPr lang="ja-JP" altLang="en-US" sz="1600" b="1" dirty="0"/>
              <a:t>機能</a:t>
            </a:r>
            <a:endParaRPr lang="ja-JP" altLang="en-US" sz="1600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="" xmlns:a16="http://schemas.microsoft.com/office/drawing/2014/main" id="{EE3E99DD-7996-4DAF-8F26-BFA15F5E5924}"/>
              </a:ext>
            </a:extLst>
          </p:cNvPr>
          <p:cNvGrpSpPr/>
          <p:nvPr/>
        </p:nvGrpSpPr>
        <p:grpSpPr>
          <a:xfrm>
            <a:off x="291137" y="1572025"/>
            <a:ext cx="8561726" cy="720000"/>
            <a:chOff x="291137" y="1572025"/>
            <a:chExt cx="8561726" cy="720000"/>
          </a:xfrm>
        </p:grpSpPr>
        <p:sp>
          <p:nvSpPr>
            <p:cNvPr id="11" name="object 14">
              <a:extLst>
                <a:ext uri="{FF2B5EF4-FFF2-40B4-BE49-F238E27FC236}">
                  <a16:creationId xmlns="" xmlns:a16="http://schemas.microsoft.com/office/drawing/2014/main" id="{9CCCD526-2170-4715-87B4-DA33DA9E185C}"/>
                </a:ext>
              </a:extLst>
            </p:cNvPr>
            <p:cNvSpPr/>
            <p:nvPr/>
          </p:nvSpPr>
          <p:spPr>
            <a:xfrm>
              <a:off x="1126845" y="1572025"/>
              <a:ext cx="7726018" cy="72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lIns="108000" tIns="36000" rIns="108000" bIns="36000" rtlCol="0" anchor="ctr"/>
            <a:lstStyle/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提案のポイントを端的に記述</a:t>
              </a: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="" xmlns:a16="http://schemas.microsoft.com/office/drawing/2014/main" id="{1DBAD00F-6564-4208-A7E2-0B3ABA8DB328}"/>
                </a:ext>
              </a:extLst>
            </p:cNvPr>
            <p:cNvSpPr/>
            <p:nvPr/>
          </p:nvSpPr>
          <p:spPr>
            <a:xfrm>
              <a:off x="291137" y="1572025"/>
              <a:ext cx="833823" cy="72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>
                  <a:lumMod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>
                      <a:lumMod val="10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ポイント</a:t>
              </a:r>
            </a:p>
          </p:txBody>
        </p:sp>
      </p:grpSp>
      <p:graphicFrame>
        <p:nvGraphicFramePr>
          <p:cNvPr id="15" name="表 22">
            <a:extLst>
              <a:ext uri="{FF2B5EF4-FFF2-40B4-BE49-F238E27FC236}">
                <a16:creationId xmlns="" xmlns:a16="http://schemas.microsoft.com/office/drawing/2014/main" id="{E69CB9A0-0428-4FD3-B021-653C02A092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957047"/>
              </p:ext>
            </p:extLst>
          </p:nvPr>
        </p:nvGraphicFramePr>
        <p:xfrm>
          <a:off x="6005470" y="329180"/>
          <a:ext cx="2847393" cy="55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327">
                  <a:extLst>
                    <a:ext uri="{9D8B030D-6E8A-4147-A177-3AD203B41FA5}">
                      <a16:colId xmlns="" xmlns:a16="http://schemas.microsoft.com/office/drawing/2014/main" val="3457427276"/>
                    </a:ext>
                  </a:extLst>
                </a:gridCol>
                <a:gridCol w="1138066">
                  <a:extLst>
                    <a:ext uri="{9D8B030D-6E8A-4147-A177-3AD203B41FA5}">
                      <a16:colId xmlns="" xmlns:a16="http://schemas.microsoft.com/office/drawing/2014/main" val="1182415147"/>
                    </a:ext>
                  </a:extLst>
                </a:gridCol>
              </a:tblGrid>
              <a:tr h="276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総合評価基準書の該当項目</a:t>
                      </a: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調達仕様の実現</a:t>
                      </a: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4353555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No.NN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NN,NN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〇又は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2577153"/>
                  </a:ext>
                </a:extLst>
              </a:tr>
            </a:tbl>
          </a:graphicData>
        </a:graphic>
      </p:graphicFrame>
      <p:sp>
        <p:nvSpPr>
          <p:cNvPr id="3" name="四角形: 角を丸くする 2">
            <a:extLst>
              <a:ext uri="{FF2B5EF4-FFF2-40B4-BE49-F238E27FC236}">
                <a16:creationId xmlns="" xmlns:a16="http://schemas.microsoft.com/office/drawing/2014/main" id="{9FBF07DD-89AD-42A2-BC4D-C4101A57C57B}"/>
              </a:ext>
            </a:extLst>
          </p:cNvPr>
          <p:cNvSpPr/>
          <p:nvPr/>
        </p:nvSpPr>
        <p:spPr>
          <a:xfrm>
            <a:off x="1557319" y="4619801"/>
            <a:ext cx="6029362" cy="1332347"/>
          </a:xfrm>
          <a:prstGeom prst="roundRect">
            <a:avLst>
              <a:gd name="adj" fmla="val 711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加点に係る提案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b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総合評価基準書の提案書要求事項ー加点にあたる提案については、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原子力規制庁における課題、課題の解消・利便性の向上・業務の円滑な遂行に貢献する工夫、具体的な実現方式、実績など、提案内容を詳細に記載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="" xmlns:a16="http://schemas.microsoft.com/office/drawing/2014/main" id="{D7A442DF-FFB8-4D4D-A674-3AF5551C0550}"/>
              </a:ext>
            </a:extLst>
          </p:cNvPr>
          <p:cNvSpPr/>
          <p:nvPr/>
        </p:nvSpPr>
        <p:spPr>
          <a:xfrm>
            <a:off x="2617854" y="304174"/>
            <a:ext cx="2618212" cy="632355"/>
          </a:xfrm>
          <a:prstGeom prst="wedgeRectCallout">
            <a:avLst>
              <a:gd name="adj1" fmla="val -56943"/>
              <a:gd name="adj2" fmla="val -2196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応札資料作成要領及び総合評価基準書の大～小項目を基に、提案内容のまとまりごとに適宜見出しを作成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="" xmlns:a16="http://schemas.microsoft.com/office/drawing/2014/main" id="{F43F4182-04EC-4628-8C79-A9A5D82E5DE3}"/>
              </a:ext>
            </a:extLst>
          </p:cNvPr>
          <p:cNvSpPr/>
          <p:nvPr/>
        </p:nvSpPr>
        <p:spPr>
          <a:xfrm>
            <a:off x="1547209" y="3071384"/>
            <a:ext cx="6029362" cy="1332347"/>
          </a:xfrm>
          <a:prstGeom prst="roundRect">
            <a:avLst>
              <a:gd name="adj" fmla="val 711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基礎点に係る提案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b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総合評価基準書の提案書要求事項ー基礎点にあたる提案は、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当該スライド右上に調達仕様の実現可否（〇又は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）を明記した上で、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評価基準に沿った業務内容や実現方式などの提案を記載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08483" y="42983"/>
            <a:ext cx="100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/>
              <a:t>別紙</a:t>
            </a:r>
            <a:r>
              <a:rPr kumimoji="1" lang="en-US" altLang="ja-JP" sz="1200" dirty="0" smtClean="0"/>
              <a:t>1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2320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提案書_20200319-02</Template>
  <TotalTime>0</TotalTime>
  <Words>81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2020-03-23T00:45:26Z</dcterms:created>
  <dcterms:modified xsi:type="dcterms:W3CDTF">2020-12-25T04:47:33Z</dcterms:modified>
</cp:coreProperties>
</file>